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43" autoAdjust="0"/>
    <p:restoredTop sz="86443" autoAdjust="0"/>
  </p:normalViewPr>
  <p:slideViewPr>
    <p:cSldViewPr snapToGrid="0">
      <p:cViewPr varScale="1">
        <p:scale>
          <a:sx n="65" d="100"/>
          <a:sy n="65" d="100"/>
        </p:scale>
        <p:origin x="66" y="84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212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397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9173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405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607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078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590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232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634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958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34016" y="6047232"/>
            <a:ext cx="2036065" cy="178880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5769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573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057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Budget Tools 2</a:t>
            </a:r>
            <a:r>
              <a:rPr lang="en-US" baseline="30000" dirty="0" smtClean="0"/>
              <a:t>nd</a:t>
            </a:r>
            <a:r>
              <a:rPr lang="en-US" dirty="0" smtClean="0"/>
              <a:t> Ed.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Module </a:t>
            </a:r>
            <a:r>
              <a:rPr lang="en-US" dirty="0" smtClean="0"/>
              <a:t>17</a:t>
            </a:r>
          </a:p>
          <a:p>
            <a:r>
              <a:rPr lang="en-US" b="1" cap="small" dirty="0"/>
              <a:t>Cost-Benefit Analysis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3985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Learning Objectives: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Understand </a:t>
            </a:r>
            <a:r>
              <a:rPr lang="en-US" dirty="0"/>
              <a:t>the basic concept of cost benefit analysis</a:t>
            </a:r>
          </a:p>
          <a:p>
            <a:pPr lvl="0"/>
            <a:r>
              <a:rPr lang="en-US" dirty="0"/>
              <a:t>Conduct cost-benefit analysis, step-by-step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00183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Procedure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Determining standing and perspectives</a:t>
            </a:r>
          </a:p>
          <a:p>
            <a:pPr lvl="0"/>
            <a:r>
              <a:rPr lang="en-US" dirty="0"/>
              <a:t>Determining alternatives or bases for comparison</a:t>
            </a:r>
          </a:p>
          <a:p>
            <a:pPr lvl="0"/>
            <a:r>
              <a:rPr lang="en-US" dirty="0"/>
              <a:t>Listing impacts</a:t>
            </a:r>
          </a:p>
          <a:p>
            <a:pPr lvl="0"/>
            <a:r>
              <a:rPr lang="en-US" dirty="0"/>
              <a:t>Monetizing impacts, including both costs and benefits</a:t>
            </a:r>
          </a:p>
          <a:p>
            <a:pPr lvl="0"/>
            <a:r>
              <a:rPr lang="en-US" dirty="0"/>
              <a:t>Discounting future impacts</a:t>
            </a:r>
          </a:p>
          <a:p>
            <a:pPr lvl="0"/>
            <a:r>
              <a:rPr lang="en-US" dirty="0"/>
              <a:t>Calculating program net present value (NPV)</a:t>
            </a:r>
          </a:p>
          <a:p>
            <a:pPr lvl="0"/>
            <a:r>
              <a:rPr lang="en-US" dirty="0"/>
              <a:t>Performing sensitivity analysis</a:t>
            </a:r>
          </a:p>
          <a:p>
            <a:pPr lvl="0"/>
            <a:r>
              <a:rPr lang="en-US" dirty="0"/>
              <a:t>Selecting the alternative with the largest net social benefits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45489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5657" y="2016690"/>
            <a:ext cx="7065685" cy="2562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39781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Table 17.1 Cost-Benefit Analysis of Attending Master of Public Administration </a:t>
            </a:r>
            <a:r>
              <a:rPr lang="en-US" dirty="0" smtClean="0"/>
              <a:t>Program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5256444"/>
              </p:ext>
            </p:extLst>
          </p:nvPr>
        </p:nvGraphicFramePr>
        <p:xfrm>
          <a:off x="2229633" y="1652778"/>
          <a:ext cx="6084478" cy="520522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51828"/>
                <a:gridCol w="973516"/>
                <a:gridCol w="973516"/>
                <a:gridCol w="965405"/>
                <a:gridCol w="1103318"/>
                <a:gridCol w="1216895"/>
              </a:tblGrid>
              <a:tr h="160714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Year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Costs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Benefits: Extra earnings ($)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Net benefits ($)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Present value (PV) ($)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</a:tr>
              <a:tr h="32142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Financial ($)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Opportunity ($)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071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– 20,000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– 20,000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– 20,000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</a:tr>
              <a:tr h="16071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– 20,000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– 50,000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– 70,000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– 68,627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</a:tr>
              <a:tr h="16071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– 50,000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– 50,000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– 48,058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</a:tr>
              <a:tr h="16071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10,000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10,000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9,423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</a:tr>
              <a:tr h="16071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10,000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10,000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9,238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</a:tr>
              <a:tr h="16071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10,000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10,000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9,057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</a:tr>
              <a:tr h="16071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10,000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10,000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8,880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</a:tr>
              <a:tr h="16071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10,000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10,000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8,706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</a:tr>
              <a:tr h="16071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10,000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10,000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8,535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</a:tr>
              <a:tr h="16071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10,000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10,000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8,368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</a:tr>
              <a:tr h="16071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10,000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10,000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8,203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</a:tr>
              <a:tr h="16071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11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10,000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10,000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8,043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</a:tr>
              <a:tr h="16071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12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10,000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10,000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7,885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</a:tr>
              <a:tr h="16071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13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10,000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10,000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7,730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</a:tr>
              <a:tr h="16071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14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10,000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10,000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7,579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</a:tr>
              <a:tr h="16071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15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10,000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10,000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7,430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</a:tr>
              <a:tr h="16071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16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10,000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10,000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7,284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</a:tr>
              <a:tr h="16071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17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10,000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10,000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7,142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</a:tr>
              <a:tr h="16071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18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10,000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10,000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7,002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</a:tr>
              <a:tr h="16071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19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10,000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10,000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6,864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</a:tr>
              <a:tr h="16071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10,000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10,000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6,730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</a:tr>
              <a:tr h="16071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21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10,000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10,000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6,598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</a:tr>
              <a:tr h="16674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22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10,000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10,000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6,468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</a:tr>
              <a:tr h="166748">
                <a:tc gridSpan="3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Net present value (NPV)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$20,479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71" marR="57171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95745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Table 17.2 Costs, Benefits, Benefit-Cost Ratio, and Net Present Value for Two </a:t>
            </a:r>
            <a:r>
              <a:rPr lang="en-US" dirty="0" smtClean="0"/>
              <a:t>Hypothetical Projects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74406813"/>
              </p:ext>
            </p:extLst>
          </p:nvPr>
        </p:nvGraphicFramePr>
        <p:xfrm>
          <a:off x="1164920" y="2400697"/>
          <a:ext cx="9632516" cy="14020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719909"/>
                <a:gridCol w="1477943"/>
                <a:gridCol w="1477943"/>
                <a:gridCol w="1477943"/>
                <a:gridCol w="1478778"/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Project designator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Costs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Benefits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Benefit-cost ratio (BCR)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Net present value (NPV)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Project 1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$50 million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$100 million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$50 million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Project 2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$200 million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$400 million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$200 million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713202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Table 17.3 Cost-Benefit Analysis With Sensitivity Analysis of the Atlantic Yards Arena Investment (in millions of dollars)</a:t>
            </a:r>
            <a:br>
              <a:rPr lang="en-US" sz="3200" dirty="0"/>
            </a:br>
            <a:endParaRPr lang="en-US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97595065"/>
              </p:ext>
            </p:extLst>
          </p:nvPr>
        </p:nvGraphicFramePr>
        <p:xfrm>
          <a:off x="3043827" y="1304503"/>
          <a:ext cx="4722548" cy="534944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35582"/>
                <a:gridCol w="669709"/>
                <a:gridCol w="413353"/>
                <a:gridCol w="885993"/>
                <a:gridCol w="664219"/>
                <a:gridCol w="676846"/>
                <a:gridCol w="676846"/>
              </a:tblGrid>
              <a:tr h="120870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Period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Year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Costs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Arena construction and operation tax inflow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Net benefit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Present value (PV)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6261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Discount </a:t>
                      </a:r>
                      <a:br>
                        <a:rPr lang="en-US" sz="900">
                          <a:effectLst/>
                        </a:rPr>
                      </a:br>
                      <a:r>
                        <a:rPr lang="en-US" sz="900">
                          <a:effectLst/>
                        </a:rPr>
                        <a:t>rate: 6%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Discount rate: 9%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</a:tr>
              <a:tr h="12087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2006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$100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3.32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($96.68)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($96.68)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($96.68)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</a:tr>
              <a:tr h="12087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2007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3.38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$3.38 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$3.19 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$3.10 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</a:tr>
              <a:tr h="12087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2008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3.96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$3.96 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$3.52 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$3.33 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</a:tr>
              <a:tr h="12087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2009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8.12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$8.12 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$6.82 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$6.27 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</a:tr>
              <a:tr h="12087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4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2010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8.53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$8.53 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$6.76 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$6.04 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</a:tr>
              <a:tr h="12087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5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2011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8.9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$8.90 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$6.65 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$5.78 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</a:tr>
              <a:tr h="12087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6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2012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9.18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$9.18 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$6.47 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$5.47 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</a:tr>
              <a:tr h="12087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7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2013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9.28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$9.28 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$6.17 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$5.08 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</a:tr>
              <a:tr h="12087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8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2014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9.28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$9.28 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$5.82 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$4.66 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</a:tr>
              <a:tr h="12087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9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2015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9.33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$9.33 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$5.52 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$4.30 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</a:tr>
              <a:tr h="12087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10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2016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9.55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$9.55 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$5.33 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$4.03 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</a:tr>
              <a:tr h="12087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11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2017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9.78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$9.78 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$5.15 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$3.79 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</a:tr>
              <a:tr h="12087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12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2018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10.01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$10.01 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$4.97 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$3.56 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</a:tr>
              <a:tr h="12087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13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2019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10.25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$10.25 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$4.81 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$3.34 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</a:tr>
              <a:tr h="12087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14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2020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10.50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$10.50 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$4.64 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$3.14 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</a:tr>
              <a:tr h="12087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15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2021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10.75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$10.75 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$4.49 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$2.95 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</a:tr>
              <a:tr h="12087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16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2022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11.02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$11.02 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$4.34 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$2.78 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</a:tr>
              <a:tr h="12087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17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2023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11.29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$11.29 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$4.19 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$2.61 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</a:tr>
              <a:tr h="12087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18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2024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11.57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$11.57 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$4.05 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$2.45 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</a:tr>
              <a:tr h="12087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19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2025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11.86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$11.86 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$3.92 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$2.31 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</a:tr>
              <a:tr h="12087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20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2026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12.15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$12.15 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$3.79 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$2.17 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</a:tr>
              <a:tr h="12087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21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2027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12.45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$12.45 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$3.66 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$2.04 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</a:tr>
              <a:tr h="12087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22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2028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12.76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$12.76 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$3.54 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$1.92 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</a:tr>
              <a:tr h="12087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23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2029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13.07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$13.07 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$3.42 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$1.80 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</a:tr>
              <a:tr h="12087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24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2030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13.40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$13.40 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$3.31 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$1.69 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</a:tr>
              <a:tr h="12087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25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2031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13.73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$13.73 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$3.20 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$1.59 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</a:tr>
              <a:tr h="12087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26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2032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14.07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$14.07 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$3.09 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$1.50 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</a:tr>
              <a:tr h="12087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27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2033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14.42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$14.42 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$2.99 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$1.41 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</a:tr>
              <a:tr h="12087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28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2034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14.77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$14.77 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$2.89 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$1.32 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</a:tr>
              <a:tr h="12087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29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2035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15.14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$15.14 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$2.79 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$1.24 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</a:tr>
              <a:tr h="12087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30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2036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15.51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$15.51 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$2.70 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$1.17 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</a:tr>
              <a:tr h="120870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Net present value (NPV)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35.53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($3.83)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997" marR="42997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2837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602</Words>
  <Application>Microsoft Office PowerPoint</Application>
  <PresentationFormat>Widescreen</PresentationFormat>
  <Paragraphs>414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Office Theme</vt:lpstr>
      <vt:lpstr>Budget Tools 2nd Ed.</vt:lpstr>
      <vt:lpstr>Learning Objectives: </vt:lpstr>
      <vt:lpstr>Procedure</vt:lpstr>
      <vt:lpstr>PowerPoint Presentation</vt:lpstr>
      <vt:lpstr>Table 17.1 Cost-Benefit Analysis of Attending Master of Public Administration Program</vt:lpstr>
      <vt:lpstr>Table 17.2 Costs, Benefits, Benefit-Cost Ratio, and Net Present Value for Two Hypothetical Projects </vt:lpstr>
      <vt:lpstr>Table 17.3 Cost-Benefit Analysis With Sensitivity Analysis of the Atlantic Yards Arena Investment (in millions of dollars) 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Budget Tools 2nd Ed.</dc:title>
  <dc:creator>Dan Williams</dc:creator>
  <cp:lastModifiedBy>Dan Williams</cp:lastModifiedBy>
  <cp:revision>12</cp:revision>
  <dcterms:created xsi:type="dcterms:W3CDTF">2014-08-08T22:51:06Z</dcterms:created>
  <dcterms:modified xsi:type="dcterms:W3CDTF">2014-08-09T19:44:35Z</dcterms:modified>
</cp:coreProperties>
</file>